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Clear Sans Regular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4343" autoAdjust="0"/>
  </p:normalViewPr>
  <p:slideViewPr>
    <p:cSldViewPr>
      <p:cViewPr varScale="1">
        <p:scale>
          <a:sx n="46" d="100"/>
          <a:sy n="46" d="100"/>
        </p:scale>
        <p:origin x="15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Accenture%20project_Forage\Clean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Accenture%20project_Forage\Clean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500" baseline="0"/>
              <a:t>Top 5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Category'!$B$1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Category'!$A$2:$A$17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Category'!$B$2:$B$17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9-4DA0-AD90-3FD65F1EAD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33037247"/>
        <c:axId val="2033031839"/>
      </c:barChart>
      <c:catAx>
        <c:axId val="203303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3031839"/>
        <c:crosses val="autoZero"/>
        <c:auto val="1"/>
        <c:lblAlgn val="ctr"/>
        <c:lblOffset val="100"/>
        <c:noMultiLvlLbl val="0"/>
      </c:catAx>
      <c:valAx>
        <c:axId val="20330318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3303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5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500" baseline="0" dirty="0"/>
              <a:t>Month vs </a:t>
            </a:r>
            <a:r>
              <a:rPr lang="en-US" sz="3500" baseline="0" dirty="0" smtClean="0"/>
              <a:t>Count</a:t>
            </a:r>
            <a:endParaRPr lang="en-US" sz="350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5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'Month vs Count'!$B$1</c:f>
              <c:strCache>
                <c:ptCount val="1"/>
                <c:pt idx="0">
                  <c:v>count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'Month vs Count'!$A$2:$A$13</c:f>
              <c:numCache>
                <c:formatCode>General</c:formatCode>
                <c:ptCount val="12"/>
                <c:pt idx="0">
                  <c:v>5</c:v>
                </c:pt>
                <c:pt idx="1">
                  <c:v>1</c:v>
                </c:pt>
                <c:pt idx="2">
                  <c:v>8</c:v>
                </c:pt>
                <c:pt idx="3">
                  <c:v>12</c:v>
                </c:pt>
                <c:pt idx="4">
                  <c:v>7</c:v>
                </c:pt>
                <c:pt idx="5">
                  <c:v>10</c:v>
                </c:pt>
                <c:pt idx="6">
                  <c:v>11</c:v>
                </c:pt>
                <c:pt idx="7">
                  <c:v>9</c:v>
                </c:pt>
                <c:pt idx="8">
                  <c:v>6</c:v>
                </c:pt>
                <c:pt idx="9">
                  <c:v>3</c:v>
                </c:pt>
                <c:pt idx="10">
                  <c:v>4</c:v>
                </c:pt>
                <c:pt idx="11">
                  <c:v>2</c:v>
                </c:pt>
              </c:numCache>
            </c:numRef>
          </c:xVal>
          <c:yVal>
            <c:numRef>
              <c:f>'Month vs Count'!$B$2:$B$13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5B-4815-BB77-BCD1E26A0C4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671975919"/>
        <c:axId val="1671974255"/>
      </c:scatterChart>
      <c:valAx>
        <c:axId val="16719759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1974255"/>
        <c:crosses val="autoZero"/>
        <c:crossBetween val="midCat"/>
      </c:valAx>
      <c:valAx>
        <c:axId val="167197425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19759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513839" y="2408843"/>
            <a:ext cx="5078298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5000" b="1" dirty="0" smtClean="0">
                <a:latin typeface="Agency FB" panose="020B0503020202020204" pitchFamily="34" charset="0"/>
                <a:cs typeface="Arial" panose="020B0604020202020204" pitchFamily="34" charset="0"/>
              </a:rPr>
              <a:t>Decoding </a:t>
            </a:r>
            <a:r>
              <a:rPr lang="en-US" sz="5000" b="1" dirty="0">
                <a:latin typeface="Agency FB" panose="020B0503020202020204" pitchFamily="34" charset="0"/>
                <a:cs typeface="Arial" panose="020B0604020202020204" pitchFamily="34" charset="0"/>
              </a:rPr>
              <a:t>Social Buzz</a:t>
            </a:r>
            <a:r>
              <a:rPr lang="en-US" sz="5000" dirty="0">
                <a:latin typeface="Agency FB" panose="020B0503020202020204" pitchFamily="34" charset="0"/>
                <a:cs typeface="Arial" panose="020B0604020202020204" pitchFamily="34" charset="0"/>
              </a:rPr>
              <a:t>: Analyzing Trend and Sentiments on Social </a:t>
            </a:r>
            <a:r>
              <a:rPr lang="en-US" sz="5000" dirty="0" smtClean="0">
                <a:latin typeface="Agency FB" panose="020B0503020202020204" pitchFamily="34" charset="0"/>
                <a:cs typeface="Arial" panose="020B0604020202020204" pitchFamily="34" charset="0"/>
              </a:rPr>
              <a:t>Media</a:t>
            </a:r>
            <a:endParaRPr lang="en-US" sz="5000" spc="-105" dirty="0">
              <a:solidFill>
                <a:srgbClr val="FFFFFF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581833" y="1580430"/>
            <a:ext cx="65537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Total 16 distinct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Out of which animals and Science categories are the most popular.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4 type of content – Photo, Video, Gif,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May month bas the highest number of posts.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84577" y="5834238"/>
            <a:ext cx="27429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/>
              <a:t>Conclusion</a:t>
            </a:r>
            <a:endParaRPr lang="en-IN" sz="35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684577" y="6950372"/>
            <a:ext cx="6298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Apart from the top 5 need more focus on the other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/>
              <a:t>Create campaign to specifically target those audiences.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0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0" y="3285301"/>
            <a:ext cx="8991308" cy="5687697"/>
            <a:chOff x="-1" y="0"/>
            <a:chExt cx="11564592" cy="420795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390122"/>
              <a:ext cx="8591292" cy="2817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5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</a:t>
              </a: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recap</a:t>
              </a:r>
            </a:p>
            <a:p>
              <a:pPr>
                <a:lnSpc>
                  <a:spcPts val="2660"/>
                </a:lnSpc>
              </a:pPr>
              <a:endParaRPr lang="en-US" sz="3500" spc="-19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3500" spc="-1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endParaRPr lang="en-US" sz="3500" spc="-19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35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team</a:t>
              </a:r>
            </a:p>
            <a:p>
              <a:pPr>
                <a:lnSpc>
                  <a:spcPts val="2660"/>
                </a:lnSpc>
              </a:pPr>
              <a:endParaRPr lang="en-US" sz="3500" spc="-19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endParaRPr lang="en-US" sz="3500" spc="-1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endParaRPr lang="en-US" sz="3500" spc="-19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  <a:endParaRPr lang="en-US" sz="3500" spc="-1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endParaRPr lang="en-US" sz="3500" spc="-19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5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sz="3500" spc="-1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36952" y="2423647"/>
            <a:ext cx="76412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primary goal of the Social Buzz project was to analyze social media trends and sentiments to gain insights into public opinion and brand perception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r>
              <a:rPr lang="en-IN" sz="3200" dirty="0"/>
              <a:t>Key Activities</a:t>
            </a:r>
            <a:r>
              <a:rPr lang="en-IN" sz="3200" dirty="0" smtClean="0"/>
              <a:t>:</a:t>
            </a:r>
          </a:p>
          <a:p>
            <a:endParaRPr lang="en-I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Recommendations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Analysis to find Social Buzz’s top 5 most popular categories of content</a:t>
            </a:r>
          </a:p>
          <a:p>
            <a:endParaRPr lang="en-US" sz="3200" dirty="0"/>
          </a:p>
          <a:p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90574" y="4961740"/>
            <a:ext cx="70364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Social media platforms often have rate limits and data access restrictions, which made it challenging to gather large volumes of data within a short time frame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Handling and processing the large volume of data generated on social media in real-time posed computational challenges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Creating clear and comprehensive visualizations that effectively communicated complex data insights was challenging</a:t>
            </a:r>
            <a:r>
              <a:rPr lang="en-US" sz="3000" dirty="0">
                <a:solidFill>
                  <a:schemeClr val="bg1"/>
                </a:solidFill>
              </a:rPr>
              <a:t>.</a:t>
            </a:r>
            <a:endParaRPr lang="en-IN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1429" y="1574635"/>
            <a:ext cx="3157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Andrew Fleming </a:t>
            </a:r>
            <a:endParaRPr lang="en-US" sz="3000" dirty="0" smtClean="0"/>
          </a:p>
          <a:p>
            <a:r>
              <a:rPr lang="en-US" sz="3000" dirty="0" smtClean="0"/>
              <a:t>Chief </a:t>
            </a:r>
            <a:r>
              <a:rPr lang="en-US" sz="3000" dirty="0"/>
              <a:t>Technical </a:t>
            </a:r>
            <a:r>
              <a:rPr lang="en-US" sz="3000" dirty="0" smtClean="0"/>
              <a:t>Architect</a:t>
            </a:r>
            <a:endParaRPr lang="en-IN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14278613" y="4866189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Marcus </a:t>
            </a:r>
            <a:r>
              <a:rPr lang="en-IN" sz="3000" dirty="0" err="1"/>
              <a:t>Rompton</a:t>
            </a:r>
            <a:r>
              <a:rPr lang="en-IN" sz="3000" dirty="0"/>
              <a:t> </a:t>
            </a:r>
            <a:r>
              <a:rPr lang="en-IN" sz="3000" dirty="0" smtClean="0"/>
              <a:t>Senior </a:t>
            </a:r>
            <a:r>
              <a:rPr lang="en-IN" sz="3000" dirty="0"/>
              <a:t>Principle</a:t>
            </a:r>
            <a:endParaRPr lang="en-IN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14293092" y="7784814"/>
            <a:ext cx="3461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Prashant </a:t>
            </a:r>
            <a:r>
              <a:rPr lang="en-US" sz="3000" dirty="0" err="1" smtClean="0"/>
              <a:t>Sonawane</a:t>
            </a:r>
            <a:endParaRPr lang="en-US" sz="3000" dirty="0" smtClean="0"/>
          </a:p>
          <a:p>
            <a:r>
              <a:rPr lang="en-US" sz="3000" dirty="0" smtClean="0"/>
              <a:t>Data Analyst</a:t>
            </a:r>
            <a:endParaRPr lang="en-IN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8327" y="1416036"/>
            <a:ext cx="4191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Data Understanding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20710" y="2984043"/>
            <a:ext cx="35037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Data Cleaning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0976" y="4508992"/>
            <a:ext cx="3006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Data Modeling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23367" y="6121080"/>
            <a:ext cx="33020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Data Analysis</a:t>
            </a:r>
            <a:endParaRPr lang="en-IN" sz="35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337710" y="7828620"/>
            <a:ext cx="37498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Data Visualizations</a:t>
            </a:r>
            <a:endParaRPr lang="en-IN" sz="3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04330" y="4293632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16 Unique Category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5041" y="4293632"/>
            <a:ext cx="31672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1897 Reactions for the most popular category Animals</a:t>
            </a:r>
            <a:endParaRPr lang="en-IN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756357" y="4293632"/>
            <a:ext cx="293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Most post in the month of May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55103"/>
              </p:ext>
            </p:extLst>
          </p:nvPr>
        </p:nvGraphicFramePr>
        <p:xfrm>
          <a:off x="2724116" y="1685151"/>
          <a:ext cx="15185410" cy="73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7446185"/>
              </p:ext>
            </p:extLst>
          </p:nvPr>
        </p:nvGraphicFramePr>
        <p:xfrm>
          <a:off x="2724116" y="1028700"/>
          <a:ext cx="15084872" cy="8160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278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Agency FB</vt:lpstr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Prashant</cp:lastModifiedBy>
  <cp:revision>23</cp:revision>
  <dcterms:created xsi:type="dcterms:W3CDTF">2006-08-16T00:00:00Z</dcterms:created>
  <dcterms:modified xsi:type="dcterms:W3CDTF">2024-07-31T08:26:20Z</dcterms:modified>
  <dc:identifier>DAEhDyfaYKE</dc:identifier>
</cp:coreProperties>
</file>